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428" y="-49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B4965C-DE43-4B5B-B62D-622B272EFA7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CCD18DE-FEDF-4DE3-B258-39A6AA8FD6D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0DBD4E-29B5-49C2-BD90-713874B5A10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1E7A64-1F83-4063-AB07-7D80D3CB918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AC6343-411C-4014-851D-CDDFD8C3802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9832AA6-AFF5-41DD-BAF1-054E1599647A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55307C-3F0B-42E1-B68F-EBFDD4A39A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E0285D-32B7-4D5C-AEBD-977D3C48E83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D3EB2A7-D70E-40AB-B6F7-92A694A51EA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E55B87-9481-4D66-B289-8D47BD0C4AD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E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4BB58C-38F5-4325-BFD8-C8A25BF453F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s-E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del texto de título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/>
          <p:cNvGrpSpPr/>
          <p:nvPr/>
        </p:nvGrpSpPr>
        <p:grpSpPr>
          <a:xfrm>
            <a:off x="360" y="8724960"/>
            <a:ext cx="18287640" cy="1561680"/>
            <a:chOff x="360" y="8724960"/>
            <a:chExt cx="18287640" cy="1561680"/>
          </a:xfrm>
        </p:grpSpPr>
        <p:sp>
          <p:nvSpPr>
            <p:cNvPr id="60" name="Freeform 3"/>
            <p:cNvSpPr/>
            <p:nvPr/>
          </p:nvSpPr>
          <p:spPr>
            <a:xfrm rot="5400000">
              <a:off x="8363160" y="361800"/>
              <a:ext cx="1561680" cy="18287640"/>
            </a:xfrm>
            <a:custGeom>
              <a:avLst/>
              <a:gdLst>
                <a:gd name="textAreaLeft" fmla="*/ 0 w 1561680"/>
                <a:gd name="textAreaRight" fmla="*/ 1562040 w 1561680"/>
                <a:gd name="textAreaTop" fmla="*/ 0 h 18287640"/>
                <a:gd name="textAreaBottom" fmla="*/ 18288000 h 18287640"/>
              </a:gdLst>
              <a:ahLst/>
              <a:cxnLst/>
              <a:rect l="textAreaLeft" t="textAreaTop" r="textAreaRight" b="textAreaBottom"/>
              <a:pathLst>
                <a:path w="411417" h="4816592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1762C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TextBox 4"/>
            <p:cNvSpPr/>
            <p:nvPr/>
          </p:nvSpPr>
          <p:spPr>
            <a:xfrm rot="5400000">
              <a:off x="8037720" y="687240"/>
              <a:ext cx="1561680" cy="1763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8498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" name="Group 5"/>
          <p:cNvGrpSpPr/>
          <p:nvPr/>
        </p:nvGrpSpPr>
        <p:grpSpPr>
          <a:xfrm>
            <a:off x="9296280" y="0"/>
            <a:ext cx="8991360" cy="8724600"/>
            <a:chOff x="9296280" y="0"/>
            <a:chExt cx="8991360" cy="8724600"/>
          </a:xfrm>
        </p:grpSpPr>
        <p:sp>
          <p:nvSpPr>
            <p:cNvPr id="63" name="Freeform 6"/>
            <p:cNvSpPr/>
            <p:nvPr/>
          </p:nvSpPr>
          <p:spPr>
            <a:xfrm>
              <a:off x="9296280" y="0"/>
              <a:ext cx="8991360" cy="8724600"/>
            </a:xfrm>
            <a:custGeom>
              <a:avLst/>
              <a:gdLst>
                <a:gd name="textAreaLeft" fmla="*/ 0 w 8991360"/>
                <a:gd name="textAreaRight" fmla="*/ 8991720 w 8991360"/>
                <a:gd name="textAreaTop" fmla="*/ 0 h 8724600"/>
                <a:gd name="textAreaBottom" fmla="*/ 8724960 h 8724600"/>
              </a:gdLst>
              <a:ahLst/>
              <a:cxnLst/>
              <a:rect l="textAreaLeft" t="textAreaTop" r="textAreaRight" b="textAreaBottom"/>
              <a:pathLst>
                <a:path w="1035548" h="1004833">
                  <a:moveTo>
                    <a:pt x="0" y="0"/>
                  </a:moveTo>
                  <a:lnTo>
                    <a:pt x="1035548" y="0"/>
                  </a:lnTo>
                  <a:lnTo>
                    <a:pt x="1035548" y="1004833"/>
                  </a:lnTo>
                  <a:lnTo>
                    <a:pt x="0" y="1004833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" name="Group 7"/>
          <p:cNvGrpSpPr/>
          <p:nvPr/>
        </p:nvGrpSpPr>
        <p:grpSpPr>
          <a:xfrm>
            <a:off x="675360" y="1365840"/>
            <a:ext cx="8324640" cy="3443760"/>
            <a:chOff x="675360" y="1365840"/>
            <a:chExt cx="8324640" cy="3443760"/>
          </a:xfrm>
        </p:grpSpPr>
        <p:sp>
          <p:nvSpPr>
            <p:cNvPr id="65" name="TextBox 8"/>
            <p:cNvSpPr/>
            <p:nvPr/>
          </p:nvSpPr>
          <p:spPr>
            <a:xfrm>
              <a:off x="675360" y="1365840"/>
              <a:ext cx="8324640" cy="275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10500"/>
                </a:lnSpc>
                <a:tabLst>
                  <a:tab pos="0" algn="l"/>
                </a:tabLst>
              </a:pPr>
              <a:r>
                <a:rPr lang="en-US" sz="8000" b="1" u="none" strike="noStrike" dirty="0" err="1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Ciberseguridad</a:t>
              </a:r>
              <a:r>
                <a:rPr lang="en-US" sz="8000" b="1" u="none" strike="noStrike" dirty="0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 </a:t>
              </a:r>
              <a:r>
                <a:rPr lang="en-US" sz="8000" b="1" u="none" strike="noStrike" dirty="0" err="1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básica</a:t>
              </a:r>
              <a:endParaRPr lang="es-ES" sz="8000" b="0" u="none" strike="noStrike" dirty="0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TextBox 9"/>
            <p:cNvSpPr/>
            <p:nvPr/>
          </p:nvSpPr>
          <p:spPr>
            <a:xfrm>
              <a:off x="675360" y="4318560"/>
              <a:ext cx="8316000" cy="49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4147"/>
                </a:lnSpc>
                <a:tabLst>
                  <a:tab pos="0" algn="l"/>
                </a:tabLst>
              </a:pPr>
              <a:r>
                <a:rPr lang="en-US" sz="296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Protegiendo el campus y los datos</a:t>
              </a:r>
              <a:endParaRPr lang="es-ES" sz="296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7" name="TextBox 10"/>
          <p:cNvSpPr/>
          <p:nvPr/>
        </p:nvSpPr>
        <p:spPr>
          <a:xfrm>
            <a:off x="1479600" y="9230040"/>
            <a:ext cx="6073560" cy="38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962"/>
              </a:lnSpc>
              <a:tabLst>
                <a:tab pos="0" algn="l"/>
              </a:tabLst>
            </a:pPr>
            <a:r>
              <a:rPr lang="en-US" sz="2960" b="0" u="none" strike="noStrike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AulaSur</a:t>
            </a:r>
            <a:endParaRPr lang="es-ES" sz="296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" name="Group 11"/>
          <p:cNvGrpSpPr/>
          <p:nvPr/>
        </p:nvGrpSpPr>
        <p:grpSpPr>
          <a:xfrm>
            <a:off x="9331560" y="9083520"/>
            <a:ext cx="3974400" cy="713160"/>
            <a:chOff x="9331560" y="9083520"/>
            <a:chExt cx="3974400" cy="713160"/>
          </a:xfrm>
        </p:grpSpPr>
        <p:sp>
          <p:nvSpPr>
            <p:cNvPr id="69" name="TextBox 12"/>
            <p:cNvSpPr/>
            <p:nvPr/>
          </p:nvSpPr>
          <p:spPr>
            <a:xfrm>
              <a:off x="9331560" y="9433800"/>
              <a:ext cx="397440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081"/>
                </a:lnSpc>
                <a:tabLst>
                  <a:tab pos="0" algn="l"/>
                </a:tabLst>
              </a:pPr>
              <a:r>
                <a:rPr lang="en-US" sz="22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Alumnos de AulaSur</a:t>
              </a:r>
              <a:endParaRPr lang="es-ES" sz="22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TextBox 13"/>
            <p:cNvSpPr/>
            <p:nvPr/>
          </p:nvSpPr>
          <p:spPr>
            <a:xfrm>
              <a:off x="9331560" y="9083520"/>
              <a:ext cx="3974400" cy="41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594"/>
                </a:lnSpc>
                <a:tabLst>
                  <a:tab pos="0" algn="l"/>
                </a:tabLst>
              </a:pPr>
              <a:r>
                <a:rPr lang="en-US" sz="2570" b="1" u="none" strike="noStrike">
                  <a:solidFill>
                    <a:srgbClr val="E6EAF4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PRESENTADO A</a:t>
              </a:r>
              <a:endParaRPr lang="es-ES" sz="257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" name="Group 14"/>
          <p:cNvGrpSpPr/>
          <p:nvPr/>
        </p:nvGrpSpPr>
        <p:grpSpPr>
          <a:xfrm>
            <a:off x="13620600" y="9088560"/>
            <a:ext cx="4000320" cy="708120"/>
            <a:chOff x="13620600" y="9088560"/>
            <a:chExt cx="4000320" cy="708120"/>
          </a:xfrm>
        </p:grpSpPr>
        <p:sp>
          <p:nvSpPr>
            <p:cNvPr id="72" name="TextBox 15"/>
            <p:cNvSpPr/>
            <p:nvPr/>
          </p:nvSpPr>
          <p:spPr>
            <a:xfrm>
              <a:off x="13620600" y="9433800"/>
              <a:ext cx="400032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081"/>
                </a:lnSpc>
                <a:tabLst>
                  <a:tab pos="0" algn="l"/>
                </a:tabLst>
              </a:pPr>
              <a:r>
                <a:rPr lang="en-US" sz="22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[nombre del formador aquí]</a:t>
              </a:r>
              <a:endParaRPr lang="es-ES" sz="22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TextBox 16"/>
            <p:cNvSpPr/>
            <p:nvPr/>
          </p:nvSpPr>
          <p:spPr>
            <a:xfrm>
              <a:off x="13620600" y="9088560"/>
              <a:ext cx="4000320" cy="41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594"/>
                </a:lnSpc>
                <a:tabLst>
                  <a:tab pos="0" algn="l"/>
                </a:tabLst>
              </a:pPr>
              <a:r>
                <a:rPr lang="en-US" sz="2570" b="1" u="none" strike="noStrike">
                  <a:solidFill>
                    <a:srgbClr val="E6EAF4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PRESENTADO POR</a:t>
              </a:r>
              <a:endParaRPr lang="es-ES" sz="257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666720" y="9119880"/>
            <a:ext cx="495360" cy="576360"/>
            <a:chOff x="666720" y="9119880"/>
            <a:chExt cx="495360" cy="576360"/>
          </a:xfrm>
        </p:grpSpPr>
        <p:sp>
          <p:nvSpPr>
            <p:cNvPr id="75" name="Freeform 18"/>
            <p:cNvSpPr/>
            <p:nvPr/>
          </p:nvSpPr>
          <p:spPr>
            <a:xfrm>
              <a:off x="666720" y="9119880"/>
              <a:ext cx="495360" cy="576360"/>
            </a:xfrm>
            <a:custGeom>
              <a:avLst/>
              <a:gdLst>
                <a:gd name="textAreaLeft" fmla="*/ 0 w 495360"/>
                <a:gd name="textAreaRight" fmla="*/ 495720 w 495360"/>
                <a:gd name="textAreaTop" fmla="*/ 0 h 576360"/>
                <a:gd name="textAreaBottom" fmla="*/ 576720 h 576360"/>
              </a:gdLst>
              <a:ahLst/>
              <a:cxn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1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TextBox 19"/>
            <p:cNvSpPr/>
            <p:nvPr/>
          </p:nvSpPr>
          <p:spPr>
            <a:xfrm>
              <a:off x="666720" y="9192240"/>
              <a:ext cx="495360" cy="40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0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9296280" y="666720"/>
            <a:ext cx="8324640" cy="7162560"/>
            <a:chOff x="9296280" y="666720"/>
            <a:chExt cx="8324640" cy="7162560"/>
          </a:xfrm>
        </p:grpSpPr>
        <p:sp>
          <p:nvSpPr>
            <p:cNvPr id="78" name="Freeform 3"/>
            <p:cNvSpPr/>
            <p:nvPr/>
          </p:nvSpPr>
          <p:spPr>
            <a:xfrm>
              <a:off x="9296280" y="666720"/>
              <a:ext cx="8324640" cy="7162560"/>
            </a:xfrm>
            <a:custGeom>
              <a:avLst/>
              <a:gdLst>
                <a:gd name="textAreaLeft" fmla="*/ 0 w 8324640"/>
                <a:gd name="textAreaRight" fmla="*/ 8325000 w 8324640"/>
                <a:gd name="textAreaTop" fmla="*/ 0 h 7162560"/>
                <a:gd name="textAreaBottom" fmla="*/ 7162920 h 7162560"/>
              </a:gdLst>
              <a:ahLst/>
              <a:cxnLst/>
              <a:rect l="textAreaLeft" t="textAreaTop" r="textAreaRight" b="textAreaBottom"/>
              <a:pathLst>
                <a:path w="1287005" h="110735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9" name="Group 4"/>
          <p:cNvGrpSpPr/>
          <p:nvPr/>
        </p:nvGrpSpPr>
        <p:grpSpPr>
          <a:xfrm>
            <a:off x="-144720" y="360"/>
            <a:ext cx="401760" cy="10286640"/>
            <a:chOff x="-144720" y="360"/>
            <a:chExt cx="401760" cy="10286640"/>
          </a:xfrm>
        </p:grpSpPr>
        <p:sp>
          <p:nvSpPr>
            <p:cNvPr id="80" name="Freeform 5"/>
            <p:cNvSpPr/>
            <p:nvPr/>
          </p:nvSpPr>
          <p:spPr>
            <a:xfrm rot="16200000">
              <a:off x="-5014440" y="5015160"/>
              <a:ext cx="10286640" cy="257040"/>
            </a:xfrm>
            <a:custGeom>
              <a:avLst/>
              <a:gdLst>
                <a:gd name="textAreaLeft" fmla="*/ 0 w 10286640"/>
                <a:gd name="textAreaRight" fmla="*/ 10287000 w 10286640"/>
                <a:gd name="textAreaTop" fmla="*/ 0 h 257040"/>
                <a:gd name="textAreaBottom" fmla="*/ 257400 h 257040"/>
              </a:gdLst>
              <a:ahLst/>
              <a:cxnLst/>
              <a:rect l="textAreaLeft" t="textAreaTop" r="textAreaRight" b="textAreaBottom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95B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" name="TextBox 6"/>
            <p:cNvSpPr/>
            <p:nvPr/>
          </p:nvSpPr>
          <p:spPr>
            <a:xfrm rot="16200000">
              <a:off x="-5086800" y="4942800"/>
              <a:ext cx="10286640" cy="40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0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2" name="TextBox 7"/>
          <p:cNvSpPr/>
          <p:nvPr/>
        </p:nvSpPr>
        <p:spPr>
          <a:xfrm>
            <a:off x="666720" y="838080"/>
            <a:ext cx="6886080" cy="327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498"/>
              </a:lnSpc>
              <a:tabLst>
                <a:tab pos="0" algn="l"/>
              </a:tabLst>
            </a:pPr>
            <a:r>
              <a:rPr lang="en-US" sz="72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La </a:t>
            </a:r>
            <a:r>
              <a:rPr lang="en-US" sz="72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importancia</a:t>
            </a:r>
            <a:r>
              <a:rPr lang="en-US" sz="72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de la </a:t>
            </a:r>
            <a:r>
              <a:rPr lang="en-US" sz="72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ciberseguridad</a:t>
            </a:r>
            <a:endParaRPr lang="es-ES" sz="72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Box 9"/>
          <p:cNvSpPr/>
          <p:nvPr/>
        </p:nvSpPr>
        <p:spPr>
          <a:xfrm>
            <a:off x="9296280" y="8054635"/>
            <a:ext cx="7912800" cy="9873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en-US" sz="3000" b="1" u="none" strike="noStrike" dirty="0">
                <a:solidFill>
                  <a:srgbClr val="E6EAF4"/>
                </a:solidFill>
                <a:effectLst/>
                <a:uFillTx/>
                <a:latin typeface="Proxima Nova Condensed Bold"/>
                <a:ea typeface="Proxima Nova Condensed Bold"/>
              </a:rPr>
              <a:t>DEPENDENCIA DE AULASUR EN LA TECNOLOGÍA</a:t>
            </a:r>
            <a:endParaRPr lang="es-ES" sz="30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TextBox 10"/>
          <p:cNvSpPr/>
          <p:nvPr/>
        </p:nvSpPr>
        <p:spPr>
          <a:xfrm>
            <a:off x="9296280" y="9189204"/>
            <a:ext cx="7912800" cy="7068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081"/>
              </a:lnSpc>
              <a:tabLst>
                <a:tab pos="0" algn="l"/>
              </a:tabLst>
            </a:pPr>
            <a:r>
              <a:rPr lang="en-US" sz="22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AulaSur</a:t>
            </a:r>
            <a:r>
              <a:rPr lang="en-US" sz="22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2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depende</a:t>
            </a:r>
            <a:r>
              <a:rPr lang="en-US" sz="22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de </a:t>
            </a:r>
            <a:r>
              <a:rPr lang="en-US" sz="22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datos</a:t>
            </a:r>
            <a:r>
              <a:rPr lang="en-US" sz="22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y </a:t>
            </a:r>
            <a:r>
              <a:rPr lang="en-US" sz="22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equipos</a:t>
            </a:r>
            <a:r>
              <a:rPr lang="en-US" sz="22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2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seguros</a:t>
            </a:r>
            <a:r>
              <a:rPr lang="en-US" sz="22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.</a:t>
            </a:r>
            <a:endParaRPr lang="es-ES" sz="22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87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9" name="TextBox 5"/>
          <p:cNvSpPr/>
          <p:nvPr/>
        </p:nvSpPr>
        <p:spPr>
          <a:xfrm>
            <a:off x="666720" y="795240"/>
            <a:ext cx="5447880" cy="420638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498"/>
              </a:lnSpc>
              <a:tabLst>
                <a:tab pos="0" algn="l"/>
              </a:tabLst>
            </a:pPr>
            <a:r>
              <a:rPr lang="en-US" sz="85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Seguridad</a:t>
            </a:r>
            <a:r>
              <a:rPr lang="en-US" sz="85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en el </a:t>
            </a:r>
            <a:r>
              <a:rPr lang="en-US" sz="85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puesto</a:t>
            </a:r>
            <a:r>
              <a:rPr lang="en-US" sz="85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de </a:t>
            </a:r>
            <a:r>
              <a:rPr lang="en-US" sz="85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trabajo</a:t>
            </a:r>
            <a:endParaRPr lang="es-ES" sz="85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TextBox 6"/>
          <p:cNvSpPr/>
          <p:nvPr/>
        </p:nvSpPr>
        <p:spPr>
          <a:xfrm>
            <a:off x="666720" y="5350517"/>
            <a:ext cx="5447880" cy="3105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Mantener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un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espacio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organizado</a:t>
            </a:r>
            <a:r>
              <a:rPr lang="en-US" sz="2800" b="1" u="none" strike="noStrike" dirty="0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 y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seguro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fundamental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para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proteger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datos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y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prevenir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accesos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no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autorizados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.</a:t>
            </a:r>
            <a:endParaRPr lang="es-ES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92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3" name="Group 4"/>
          <p:cNvGrpSpPr/>
          <p:nvPr/>
        </p:nvGrpSpPr>
        <p:grpSpPr>
          <a:xfrm>
            <a:off x="666720" y="795240"/>
            <a:ext cx="5447880" cy="4467240"/>
            <a:chOff x="666720" y="795240"/>
            <a:chExt cx="5447880" cy="4467240"/>
          </a:xfrm>
        </p:grpSpPr>
        <p:sp>
          <p:nvSpPr>
            <p:cNvPr id="94" name="TextBox 5"/>
            <p:cNvSpPr/>
            <p:nvPr/>
          </p:nvSpPr>
          <p:spPr>
            <a:xfrm>
              <a:off x="666720" y="795240"/>
              <a:ext cx="5447880" cy="223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8498"/>
                </a:lnSpc>
                <a:tabLst>
                  <a:tab pos="0" algn="l"/>
                </a:tabLst>
              </a:pPr>
              <a:r>
                <a:rPr lang="en-US" sz="8500" b="1" u="none" strike="noStrike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Correo y phishing</a:t>
              </a:r>
              <a:endParaRPr lang="es-ES" sz="85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TextBox 6"/>
            <p:cNvSpPr/>
            <p:nvPr/>
          </p:nvSpPr>
          <p:spPr>
            <a:xfrm>
              <a:off x="666720" y="3309840"/>
              <a:ext cx="5447880" cy="195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920"/>
                </a:lnSpc>
                <a:tabLst>
                  <a:tab pos="0" algn="l"/>
                </a:tabLst>
              </a:pPr>
              <a:r>
                <a:rPr lang="en-US" sz="28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Identificar y manejar correos sospechosos es crucial para </a:t>
              </a:r>
              <a:r>
                <a:rPr lang="en-US" sz="2800" b="1" u="none" strike="noStrike">
                  <a:solidFill>
                    <a:srgbClr val="E6EAF4"/>
                  </a:solidFill>
                  <a:effectLst/>
                  <a:uFillTx/>
                  <a:latin typeface="Touvlo Bold"/>
                  <a:ea typeface="Touvlo Bold"/>
                </a:rPr>
                <a:t>proteger</a:t>
              </a:r>
              <a:r>
                <a:rPr lang="en-US" sz="28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 nuestra información y evitar fraudes.</a:t>
              </a:r>
              <a:endParaRPr lang="es-ES" sz="2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97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9" name="TextBox 5"/>
          <p:cNvSpPr/>
          <p:nvPr/>
        </p:nvSpPr>
        <p:spPr>
          <a:xfrm>
            <a:off x="666720" y="795240"/>
            <a:ext cx="5447880" cy="32701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498"/>
              </a:lnSpc>
              <a:tabLst>
                <a:tab pos="0" algn="l"/>
              </a:tabLst>
            </a:pPr>
            <a:r>
              <a:rPr lang="en-US" sz="72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Prácticas</a:t>
            </a:r>
            <a:r>
              <a:rPr lang="en-US" sz="72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de </a:t>
            </a:r>
            <a:r>
              <a:rPr lang="en-US" sz="72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contraseñas</a:t>
            </a:r>
            <a:r>
              <a:rPr lang="en-US" sz="72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</a:t>
            </a:r>
            <a:r>
              <a:rPr lang="en-US" sz="72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seguras</a:t>
            </a:r>
            <a:endParaRPr lang="es-ES" sz="72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TextBox 6"/>
          <p:cNvSpPr/>
          <p:nvPr/>
        </p:nvSpPr>
        <p:spPr>
          <a:xfrm>
            <a:off x="679768" y="6166910"/>
            <a:ext cx="5447880" cy="41642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Crear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contraseñas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memorables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y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únicas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crucial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para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proteger</a:t>
            </a:r>
            <a:r>
              <a:rPr lang="en-US" sz="2800" b="1" u="none" strike="noStrike" dirty="0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 la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información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personal y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profesional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de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accesos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no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autorizados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.</a:t>
            </a:r>
            <a:endParaRPr lang="es-ES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102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4" name="TextBox 5"/>
          <p:cNvSpPr/>
          <p:nvPr/>
        </p:nvSpPr>
        <p:spPr>
          <a:xfrm>
            <a:off x="666720" y="795240"/>
            <a:ext cx="5447880" cy="22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498"/>
              </a:lnSpc>
              <a:tabLst>
                <a:tab pos="0" algn="l"/>
              </a:tabLst>
            </a:pPr>
            <a:r>
              <a:rPr lang="en-US" sz="8500" b="1" u="none" strike="noStrike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Uso seguro de USB</a:t>
            </a:r>
            <a:endParaRPr lang="es-ES" sz="8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TextBox 6"/>
          <p:cNvSpPr/>
          <p:nvPr/>
        </p:nvSpPr>
        <p:spPr>
          <a:xfrm>
            <a:off x="649258" y="5229060"/>
            <a:ext cx="5447880" cy="19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  <a:tabLst>
                <a:tab pos="0" algn="l"/>
              </a:tabLst>
            </a:pP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Para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proteger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nuestros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sistemas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,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evitemos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el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uso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de USB no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autorizados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y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optemos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por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alternativas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seguras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.</a:t>
            </a:r>
            <a:endParaRPr lang="es-ES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107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8" name="Group 4"/>
          <p:cNvGrpSpPr/>
          <p:nvPr/>
        </p:nvGrpSpPr>
        <p:grpSpPr>
          <a:xfrm>
            <a:off x="666720" y="795240"/>
            <a:ext cx="5447880" cy="4467240"/>
            <a:chOff x="666720" y="795240"/>
            <a:chExt cx="5447880" cy="4467240"/>
          </a:xfrm>
        </p:grpSpPr>
        <p:sp>
          <p:nvSpPr>
            <p:cNvPr id="109" name="TextBox 5"/>
            <p:cNvSpPr/>
            <p:nvPr/>
          </p:nvSpPr>
          <p:spPr>
            <a:xfrm>
              <a:off x="666720" y="795240"/>
              <a:ext cx="5447880" cy="223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8498"/>
                </a:lnSpc>
                <a:tabLst>
                  <a:tab pos="0" algn="l"/>
                </a:tabLst>
              </a:pPr>
              <a:r>
                <a:rPr lang="en-US" sz="8500" b="1" u="none" strike="noStrike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Seguridad en la nube</a:t>
              </a:r>
              <a:endParaRPr lang="es-ES" sz="85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" name="TextBox 6"/>
            <p:cNvSpPr/>
            <p:nvPr/>
          </p:nvSpPr>
          <p:spPr>
            <a:xfrm>
              <a:off x="666720" y="3309840"/>
              <a:ext cx="5447880" cy="195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920"/>
                </a:lnSpc>
                <a:tabLst>
                  <a:tab pos="0" algn="l"/>
                </a:tabLst>
              </a:pPr>
              <a:r>
                <a:rPr lang="en-US" sz="28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Acceder </a:t>
              </a:r>
              <a:r>
                <a:rPr lang="en-US" sz="2800" b="1" u="none" strike="noStrike">
                  <a:solidFill>
                    <a:srgbClr val="E6EAF4"/>
                  </a:solidFill>
                  <a:effectLst/>
                  <a:uFillTx/>
                  <a:latin typeface="Touvlo Bold"/>
                  <a:ea typeface="Touvlo Bold"/>
                </a:rPr>
                <a:t>siempre desde URLs oficiales</a:t>
              </a:r>
              <a:r>
                <a:rPr lang="en-US" sz="28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 garantiza la protección de datos en el campus virtual de AulaSur.</a:t>
              </a:r>
              <a:endParaRPr lang="es-ES" sz="2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112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66720" y="795240"/>
            <a:ext cx="5447880" cy="4962600"/>
            <a:chOff x="666720" y="795240"/>
            <a:chExt cx="5447880" cy="4962600"/>
          </a:xfrm>
        </p:grpSpPr>
        <p:sp>
          <p:nvSpPr>
            <p:cNvPr id="114" name="TextBox 5"/>
            <p:cNvSpPr/>
            <p:nvPr/>
          </p:nvSpPr>
          <p:spPr>
            <a:xfrm>
              <a:off x="666720" y="795240"/>
              <a:ext cx="5447880" cy="223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8498"/>
                </a:lnSpc>
                <a:tabLst>
                  <a:tab pos="0" algn="l"/>
                </a:tabLst>
              </a:pPr>
              <a:r>
                <a:rPr lang="en-US" sz="8500" b="1" u="none" strike="noStrike">
                  <a:solidFill>
                    <a:srgbClr val="95BAFF"/>
                  </a:solidFill>
                  <a:effectLst/>
                  <a:uFillTx/>
                  <a:latin typeface="Proxima Nova Condensed Bold"/>
                  <a:ea typeface="Proxima Nova Condensed Bold"/>
                </a:rPr>
                <a:t>Seguridad en WiFi</a:t>
              </a:r>
              <a:endParaRPr lang="es-ES" sz="85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TextBox 6"/>
            <p:cNvSpPr/>
            <p:nvPr/>
          </p:nvSpPr>
          <p:spPr>
            <a:xfrm>
              <a:off x="666720" y="3309840"/>
              <a:ext cx="5447880" cy="244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920"/>
                </a:lnSpc>
                <a:tabLst>
                  <a:tab pos="0" algn="l"/>
                </a:tabLst>
              </a:pPr>
              <a:r>
                <a:rPr lang="en-US" sz="2800" b="0" u="none" strike="noStrike">
                  <a:solidFill>
                    <a:srgbClr val="E6EAF4"/>
                  </a:solidFill>
                  <a:effectLst/>
                  <a:uFillTx/>
                  <a:latin typeface="Touvlo"/>
                  <a:ea typeface="Touvlo"/>
                </a:rPr>
                <a:t>Mantener conexiones inalámbricas seguras es esencial para proteger datos sensibles y asegurar el trabajo remoto eficazmente.</a:t>
              </a:r>
              <a:endParaRPr lang="es-ES" sz="2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2"/>
          <p:cNvGrpSpPr/>
          <p:nvPr/>
        </p:nvGrpSpPr>
        <p:grpSpPr>
          <a:xfrm>
            <a:off x="7858080" y="0"/>
            <a:ext cx="10429560" cy="10286640"/>
            <a:chOff x="7858080" y="0"/>
            <a:chExt cx="10429560" cy="10286640"/>
          </a:xfrm>
        </p:grpSpPr>
        <p:sp>
          <p:nvSpPr>
            <p:cNvPr id="117" name="Freeform 3"/>
            <p:cNvSpPr/>
            <p:nvPr/>
          </p:nvSpPr>
          <p:spPr>
            <a:xfrm>
              <a:off x="7858080" y="0"/>
              <a:ext cx="10429560" cy="10286640"/>
            </a:xfrm>
            <a:custGeom>
              <a:avLst/>
              <a:gdLst>
                <a:gd name="textAreaLeft" fmla="*/ 0 w 10429560"/>
                <a:gd name="textAreaRight" fmla="*/ 10429920 w 1042956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1201192" h="1184737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s-E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9" name="TextBox 5"/>
          <p:cNvSpPr/>
          <p:nvPr/>
        </p:nvSpPr>
        <p:spPr>
          <a:xfrm>
            <a:off x="666720" y="795240"/>
            <a:ext cx="5447880" cy="21800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498"/>
              </a:lnSpc>
              <a:tabLst>
                <a:tab pos="0" algn="l"/>
              </a:tabLst>
            </a:pPr>
            <a:r>
              <a:rPr lang="en-US" sz="48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¿</a:t>
            </a:r>
            <a:r>
              <a:rPr lang="en-US" sz="48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Qué</a:t>
            </a:r>
            <a:r>
              <a:rPr lang="en-US" sz="48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</a:t>
            </a:r>
            <a:r>
              <a:rPr lang="en-US" sz="48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hacer</a:t>
            </a:r>
            <a:r>
              <a:rPr lang="en-US" sz="48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 ante </a:t>
            </a:r>
            <a:r>
              <a:rPr lang="en-US" sz="4800" b="1" u="none" strike="noStrike" dirty="0" err="1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incidentes</a:t>
            </a:r>
            <a:r>
              <a:rPr lang="en-US" sz="4800" b="1" u="none" strike="noStrike" dirty="0">
                <a:solidFill>
                  <a:srgbClr val="95BAFF"/>
                </a:solidFill>
                <a:effectLst/>
                <a:uFillTx/>
                <a:latin typeface="Proxima Nova Condensed Bold"/>
                <a:ea typeface="Proxima Nova Condensed Bold"/>
              </a:rPr>
              <a:t>?</a:t>
            </a:r>
            <a:endParaRPr lang="es-ES" sz="4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TextBox 6"/>
          <p:cNvSpPr/>
          <p:nvPr/>
        </p:nvSpPr>
        <p:spPr>
          <a:xfrm>
            <a:off x="666720" y="6079604"/>
            <a:ext cx="5447880" cy="19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crucial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actuar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rápidamente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ante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errores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de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seguridad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y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avisar</a:t>
            </a:r>
            <a:r>
              <a:rPr lang="en-US" sz="2800" b="1" u="none" strike="noStrike" dirty="0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 al </a:t>
            </a:r>
            <a:r>
              <a:rPr lang="en-US" sz="2800" b="1" u="none" strike="noStrike" dirty="0" err="1">
                <a:solidFill>
                  <a:srgbClr val="E6EAF4"/>
                </a:solidFill>
                <a:effectLst/>
                <a:uFillTx/>
                <a:latin typeface="Touvlo Bold"/>
                <a:ea typeface="Touvlo Bold"/>
              </a:rPr>
              <a:t>responsable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para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minimizar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 </a:t>
            </a:r>
            <a:r>
              <a:rPr lang="en-US" sz="2800" b="0" u="none" strike="noStrike" dirty="0" err="1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daños</a:t>
            </a:r>
            <a:r>
              <a:rPr lang="en-US" sz="2800" b="0" u="none" strike="noStrike" dirty="0">
                <a:solidFill>
                  <a:srgbClr val="E6EAF4"/>
                </a:solidFill>
                <a:effectLst/>
                <a:uFillTx/>
                <a:latin typeface="Touvlo"/>
                <a:ea typeface="Touvlo"/>
              </a:rPr>
              <a:t>.</a:t>
            </a:r>
            <a:endParaRPr lang="es-ES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190</Words>
  <Application>Microsoft Office PowerPoint</Application>
  <PresentationFormat>Personalizado</PresentationFormat>
  <Paragraphs>24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- Ciberseguridad básica</dc:title>
  <dc:subject/>
  <dc:creator/>
  <dc:description>Presentación - Ciberseguridad básica</dc:description>
  <cp:lastModifiedBy>Usuario</cp:lastModifiedBy>
  <cp:revision>2</cp:revision>
  <dcterms:created xsi:type="dcterms:W3CDTF">2006-08-16T00:00:00Z</dcterms:created>
  <dcterms:modified xsi:type="dcterms:W3CDTF">2025-11-22T11:12:22Z</dcterms:modified>
  <dc:identifier>DAG5OiiuloQ</dc:identifier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